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Нормализация речевой моторики у детей с алалией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057672"/>
          </a:xfrm>
        </p:spPr>
        <p:txBody>
          <a:bodyPr>
            <a:normAutofit/>
          </a:bodyPr>
          <a:lstStyle/>
          <a:p>
            <a:pPr algn="r"/>
            <a:r>
              <a:rPr lang="ru-RU" smtClean="0"/>
              <a:t>. 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352839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Артикуляционная гимнастика </a:t>
            </a:r>
            <a:r>
              <a:rPr lang="ru-RU" dirty="0" smtClean="0"/>
              <a:t>– это совокупность специальных упражнений, направленных на укрепление мышц артикуляционного аппарата, развитие силы, подвижности и </a:t>
            </a:r>
            <a:r>
              <a:rPr lang="ru-RU" dirty="0" err="1" smtClean="0"/>
              <a:t>дифференцированности</a:t>
            </a:r>
            <a:r>
              <a:rPr lang="ru-RU" dirty="0" smtClean="0"/>
              <a:t> движений органов, участвующих в речевом процессе. </a:t>
            </a:r>
            <a:endParaRPr lang="ru-RU" dirty="0"/>
          </a:p>
        </p:txBody>
      </p:sp>
      <p:pic>
        <p:nvPicPr>
          <p:cNvPr id="4" name="Рисунок 3" descr="85828_html_m222b4b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3203544"/>
            <a:ext cx="2790428" cy="365445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артикуляционной гимнастики – выработка полноценных движений и определённых положений органов артикуляционного аппарата, умение объединить простые движения в сложные, необходимые для правильного произнесения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Артикуляционные 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/>
          <a:lstStyle/>
          <a:p>
            <a:r>
              <a:rPr lang="ru-RU" dirty="0" smtClean="0"/>
              <a:t>«Заборчик»</a:t>
            </a:r>
            <a:endParaRPr lang="ru-RU" dirty="0"/>
          </a:p>
        </p:txBody>
      </p:sp>
      <p:pic>
        <p:nvPicPr>
          <p:cNvPr id="4" name="Рисунок 3" descr="34031_html_34e1b5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412776"/>
            <a:ext cx="2984153" cy="3043014"/>
          </a:xfrm>
          <a:prstGeom prst="rect">
            <a:avLst/>
          </a:prstGeom>
        </p:spPr>
      </p:pic>
      <p:pic>
        <p:nvPicPr>
          <p:cNvPr id="5" name="Рисунок 4" descr="art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492896"/>
            <a:ext cx="3412008" cy="3858344"/>
          </a:xfrm>
          <a:prstGeom prst="rect">
            <a:avLst/>
          </a:prstGeom>
        </p:spPr>
      </p:pic>
      <p:pic>
        <p:nvPicPr>
          <p:cNvPr id="6" name="Рисунок 5" descr="im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4725144"/>
            <a:ext cx="2520280" cy="1303015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Артикуляционные 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r>
              <a:rPr lang="ru-RU" dirty="0" smtClean="0"/>
              <a:t>«Трубочка»</a:t>
            </a:r>
            <a:endParaRPr lang="ru-RU" dirty="0"/>
          </a:p>
        </p:txBody>
      </p:sp>
      <p:pic>
        <p:nvPicPr>
          <p:cNvPr id="5" name="Рисунок 4" descr="post-669-12921345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1340768"/>
            <a:ext cx="2713272" cy="2846090"/>
          </a:xfrm>
          <a:prstGeom prst="rect">
            <a:avLst/>
          </a:prstGeom>
        </p:spPr>
      </p:pic>
      <p:pic>
        <p:nvPicPr>
          <p:cNvPr id="6" name="Рисунок 5" descr="i_06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140968"/>
            <a:ext cx="4392488" cy="230425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Артикуляционные 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/>
          <a:lstStyle/>
          <a:p>
            <a:r>
              <a:rPr lang="ru-RU" dirty="0" smtClean="0"/>
              <a:t>«Домик»</a:t>
            </a:r>
            <a:endParaRPr lang="ru-RU" dirty="0"/>
          </a:p>
        </p:txBody>
      </p:sp>
      <p:pic>
        <p:nvPicPr>
          <p:cNvPr id="4" name="Рисунок 3" descr="image0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348880"/>
            <a:ext cx="2927226" cy="2531015"/>
          </a:xfrm>
          <a:prstGeom prst="rect">
            <a:avLst/>
          </a:prstGeom>
        </p:spPr>
      </p:pic>
      <p:pic>
        <p:nvPicPr>
          <p:cNvPr id="5" name="Рисунок 4" descr="rup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645024"/>
            <a:ext cx="2991960" cy="259228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любом упражнении все движения органов артикуляционного аппарата осуществляются последовательно, с паузами перед каждым новым движением, чтобы взрослый мог контролировать качество движения, а ребенок – ощущать, осознавать, контролировать и запоминать свои действия.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_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44209" y="2837591"/>
            <a:ext cx="2242592" cy="2247593"/>
          </a:xfrm>
        </p:spPr>
      </p:pic>
      <p:sp>
        <p:nvSpPr>
          <p:cNvPr id="4" name="Прямоугольник 3"/>
          <p:cNvSpPr/>
          <p:nvPr/>
        </p:nvSpPr>
        <p:spPr>
          <a:xfrm>
            <a:off x="683568" y="980728"/>
            <a:ext cx="5400600" cy="48965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Comic Sans MS" pitchFamily="66" charset="0"/>
              </a:rPr>
              <a:t>В работах нейрофизиологического плана артикуляторные нарушения прослеживаются в связи с затруднениями из-за недоразвития определенных зон коры мозга, обусловливающих затруднения тонких артикуляционных дифференцировок и приводящих к несформированности как самих звуков, так и слоговой структуры слова (Р. А. Белова-Давид, Н. Н. </a:t>
            </a:r>
            <a:r>
              <a:rPr lang="ru-RU" sz="2000" dirty="0" err="1" smtClean="0">
                <a:latin typeface="Comic Sans MS" pitchFamily="66" charset="0"/>
              </a:rPr>
              <a:t>Трауготт</a:t>
            </a:r>
            <a:r>
              <a:rPr lang="ru-RU" sz="2000" dirty="0" smtClean="0">
                <a:latin typeface="Comic Sans MS" pitchFamily="66" charset="0"/>
              </a:rPr>
              <a:t>).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трудом усваиваются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сложные двигательные дифференцировки;</a:t>
            </a:r>
          </a:p>
          <a:p>
            <a:r>
              <a:rPr lang="ru-RU" dirty="0" smtClean="0"/>
              <a:t>не формируется динамический артикуляционный стереотип ;</a:t>
            </a:r>
          </a:p>
          <a:p>
            <a:r>
              <a:rPr lang="ru-RU" dirty="0" smtClean="0"/>
              <a:t>трудности </a:t>
            </a:r>
            <a:r>
              <a:rPr lang="ru-RU" dirty="0" err="1" smtClean="0"/>
              <a:t>денервации</a:t>
            </a:r>
            <a:r>
              <a:rPr lang="ru-RU" dirty="0" smtClean="0"/>
              <a:t> предыдущих артикуляций;</a:t>
            </a:r>
          </a:p>
          <a:p>
            <a:r>
              <a:rPr lang="ru-RU" dirty="0" smtClean="0"/>
              <a:t> плавного переключения от одной артикуляции к другой. 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7308304" y="4221088"/>
            <a:ext cx="1296144" cy="2160240"/>
          </a:xfrm>
          <a:prstGeom prst="downArrow">
            <a:avLst/>
          </a:prstGeom>
          <a:ln>
            <a:solidFill>
              <a:schemeClr val="tx2"/>
            </a:solidFill>
          </a:ln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683568" y="476672"/>
            <a:ext cx="1008112" cy="1656184"/>
          </a:xfrm>
          <a:prstGeom prst="downArrow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492896"/>
            <a:ext cx="3672408" cy="3600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Перестановка звуков и слогов, упрощение и искажение структуры слова.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1026" name="Picture 2" descr="D:\учеба\анимашки нужные\0_90abd_ec827062_X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420888"/>
            <a:ext cx="2448272" cy="3056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5400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 ребенка с алалией не формируются </a:t>
            </a:r>
          </a:p>
          <a:p>
            <a:r>
              <a:rPr lang="ru-RU" dirty="0" smtClean="0"/>
              <a:t>тонкие двигательные координации речевого аппарата;</a:t>
            </a:r>
          </a:p>
          <a:p>
            <a:r>
              <a:rPr lang="ru-RU" dirty="0" smtClean="0"/>
              <a:t> Нарушение аналитико-синтетической деятельности </a:t>
            </a:r>
            <a:r>
              <a:rPr lang="ru-RU" dirty="0" err="1" smtClean="0"/>
              <a:t>речедвигательного</a:t>
            </a:r>
            <a:r>
              <a:rPr lang="ru-RU" dirty="0" smtClean="0"/>
              <a:t> анализатора носит различный характер: </a:t>
            </a:r>
            <a:r>
              <a:rPr lang="ru-RU" b="1" i="1" dirty="0" smtClean="0"/>
              <a:t>оральная апраксия, нарушение последовательности, переключаемости.</a:t>
            </a:r>
          </a:p>
          <a:p>
            <a:r>
              <a:rPr lang="ru-RU" dirty="0" smtClean="0"/>
              <a:t>Наблюдаются поиски артикуляции, неумение выполнить определенное артикуляционное движение или действие .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3928" y="1484784"/>
            <a:ext cx="5040560" cy="37444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При алалии ребенок не может найти правильную последовательность звуков в слове, слов во фразе, не может переключиться от одного слова к другому. Комплексный подход к формированию речи при алалии направляет внимание на становление всех функций речи, способствующих ее развитию и улучшению познавательной 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D:\учеба\анимашки нужные\200santalookingthroughbvd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24250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9364-clipart-illustration-of-a-hyper-male-college-professor-wearing-glasses-using-a-pointing-stick-while-teaching-his-students-in-clas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80112" y="2605590"/>
            <a:ext cx="3106688" cy="3703730"/>
          </a:xfrm>
        </p:spPr>
      </p:pic>
      <p:sp>
        <p:nvSpPr>
          <p:cNvPr id="4" name="Прямоугольник 3"/>
          <p:cNvSpPr/>
          <p:nvPr/>
        </p:nvSpPr>
        <p:spPr>
          <a:xfrm>
            <a:off x="395536" y="1124744"/>
            <a:ext cx="4680520" cy="40324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Comic Sans MS" pitchFamily="66" charset="0"/>
              </a:rPr>
              <a:t>Ведется комплексная системная работа над речью и личностью в целом, при этом учитываются закономерности развития речевой функции в онтогенезе и закономерности строения языка. 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ребенком проводят:</a:t>
            </a:r>
          </a:p>
          <a:p>
            <a:r>
              <a:rPr lang="ru-RU" dirty="0" smtClean="0"/>
              <a:t> знакомство с артикуляционным аппаратом,</a:t>
            </a:r>
          </a:p>
          <a:p>
            <a:r>
              <a:rPr lang="ru-RU" dirty="0" smtClean="0"/>
              <a:t>знакомство с правильной артикуляцией нарушенных звуков; </a:t>
            </a:r>
          </a:p>
          <a:p>
            <a:r>
              <a:rPr lang="ru-RU" dirty="0" smtClean="0"/>
              <a:t>нормализация артикуляционной моторики и мышечного тонуса органов артикуляционного аппарата: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_09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24128" y="1700808"/>
            <a:ext cx="3126260" cy="4651871"/>
          </a:xfrm>
        </p:spPr>
      </p:pic>
      <p:sp>
        <p:nvSpPr>
          <p:cNvPr id="4" name="Прямоугольник 3"/>
          <p:cNvSpPr/>
          <p:nvPr/>
        </p:nvSpPr>
        <p:spPr>
          <a:xfrm>
            <a:off x="755576" y="476672"/>
            <a:ext cx="4464496" cy="55446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Основными </a:t>
            </a:r>
            <a:r>
              <a:rPr lang="ru-RU" sz="2000" b="1" dirty="0" smtClean="0">
                <a:latin typeface="Comic Sans MS" pitchFamily="66" charset="0"/>
              </a:rPr>
              <a:t>задачами </a:t>
            </a:r>
            <a:r>
              <a:rPr lang="ru-RU" sz="2000" dirty="0" smtClean="0">
                <a:latin typeface="Comic Sans MS" pitchFamily="66" charset="0"/>
              </a:rPr>
              <a:t>логопедического массажа является:</a:t>
            </a:r>
          </a:p>
          <a:p>
            <a:pPr algn="ctr"/>
            <a:r>
              <a:rPr lang="ru-RU" sz="2000" dirty="0" smtClean="0">
                <a:latin typeface="Comic Sans MS" pitchFamily="66" charset="0"/>
              </a:rPr>
              <a:t>–улучшение качеств артикуляционных движений</a:t>
            </a:r>
          </a:p>
          <a:p>
            <a:pPr algn="ctr"/>
            <a:r>
              <a:rPr lang="ru-RU" sz="2000" dirty="0" smtClean="0">
                <a:latin typeface="Comic Sans MS" pitchFamily="66" charset="0"/>
              </a:rPr>
              <a:t>-проведение пассивной -гимнастики</a:t>
            </a:r>
          </a:p>
          <a:p>
            <a:pPr algn="ctr"/>
            <a:r>
              <a:rPr lang="ru-RU" sz="2000" dirty="0" smtClean="0">
                <a:latin typeface="Comic Sans MS" pitchFamily="66" charset="0"/>
              </a:rPr>
              <a:t>-увеличение силы мышечных сокращений;</a:t>
            </a:r>
          </a:p>
          <a:p>
            <a:pPr algn="ctr"/>
            <a:r>
              <a:rPr lang="ru-RU" sz="2000" dirty="0" smtClean="0">
                <a:latin typeface="Comic Sans MS" pitchFamily="66" charset="0"/>
              </a:rPr>
              <a:t>– активизация тонких дифференцированных движений органов артикуляции, необходимых для коррекции звукопроизношения.</a:t>
            </a:r>
          </a:p>
          <a:p>
            <a:pPr algn="ctr"/>
            <a:r>
              <a:rPr lang="ru-RU" sz="2000" dirty="0" smtClean="0">
                <a:latin typeface="Comic Sans MS" pitchFamily="66" charset="0"/>
              </a:rPr>
              <a:t>- активизация лицевой мускулатуры.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354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Нормализация речевой моторики у детей с алалией</vt:lpstr>
      <vt:lpstr>Слайд 2</vt:lpstr>
      <vt:lpstr>С трудом усваиваются :</vt:lpstr>
      <vt:lpstr>Слайд 4</vt:lpstr>
      <vt:lpstr>Вывод: </vt:lpstr>
      <vt:lpstr>Слайд 6</vt:lpstr>
      <vt:lpstr>Слайд 7</vt:lpstr>
      <vt:lpstr>Слайд 8</vt:lpstr>
      <vt:lpstr>Слайд 9</vt:lpstr>
      <vt:lpstr>Слайд 10</vt:lpstr>
      <vt:lpstr>Слайд 11</vt:lpstr>
      <vt:lpstr>Артикуляционные упражнения</vt:lpstr>
      <vt:lpstr>Артикуляционные упражнения</vt:lpstr>
      <vt:lpstr>Артикуляционные упражнения</vt:lpstr>
      <vt:lpstr>Рекомендации: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Нормализация речевой моторики у детей с алалией</dc:title>
  <dc:creator>Александра</dc:creator>
  <cp:lastModifiedBy>Админ</cp:lastModifiedBy>
  <cp:revision>23</cp:revision>
  <dcterms:created xsi:type="dcterms:W3CDTF">2013-05-07T17:43:07Z</dcterms:created>
  <dcterms:modified xsi:type="dcterms:W3CDTF">2013-06-08T15:03:28Z</dcterms:modified>
</cp:coreProperties>
</file>